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64" r:id="rId4"/>
    <p:sldId id="265" r:id="rId5"/>
    <p:sldId id="266" r:id="rId6"/>
    <p:sldId id="274" r:id="rId7"/>
    <p:sldId id="275" r:id="rId8"/>
    <p:sldId id="271" r:id="rId9"/>
    <p:sldId id="276" r:id="rId10"/>
    <p:sldId id="273" r:id="rId11"/>
    <p:sldId id="263" r:id="rId12"/>
    <p:sldId id="277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31800" indent="-2159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647700" indent="-2159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863600" indent="-2159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215900" algn="l" defTabSz="449263" rtl="0" fontAlgn="base" hangingPunct="0">
      <a:lnSpc>
        <a:spcPct val="104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2" charset="2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60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38974C1-E427-453A-865B-DE7A0A897F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2D4D08C-655B-4864-97A3-C5D769905D87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536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ABF9128-779F-4FB9-99FF-4F3B14D00637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457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100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72F7E9-8A39-4AC3-9CBF-95B7395FDDBD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25604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77ABD93-0552-48F3-A173-639621F0DF60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6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1638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9D617B-F7EF-4E54-A986-AEAF3A87975C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9BE8DB7-3A98-46F4-A6E4-0CD1B013CCAA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18436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877CFCD-3FE9-4A2F-91C0-1AE3DCC04532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19460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BD85C18-D7EE-4B0A-9C93-B82248B7C0E6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20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20484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C528893-B7BD-4416-A1ED-3E22F0FF5639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9CFB002-5F0C-4155-AE05-19C98911CEBE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361FB-5812-467B-9F3A-B5D398D8F9F1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600075" y="0"/>
            <a:ext cx="4800600" cy="3600450"/>
          </a:xfrm>
        </p:spPr>
      </p:sp>
      <p:sp>
        <p:nvSpPr>
          <p:cNvPr id="23556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7331-76D9-4C3A-871A-9D75E81E50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F9C6-FCD9-4FEE-BA14-412E5F2F7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39175" y="4500563"/>
            <a:ext cx="1439863" cy="3059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9588" y="4500563"/>
            <a:ext cx="4167187" cy="3059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62265-FA28-47C4-BE9B-6F930ADF76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DAE07-691E-4BED-A0E6-BE6DB1AFB8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1BAA2-44CA-4759-ACF8-0CF6CA3FCE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8C21F-CE04-40E3-8BEC-3C9FE371BF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60475"/>
            <a:ext cx="4602162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260475"/>
            <a:ext cx="4603750" cy="5759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2047-5C23-4B5E-9721-7CF1F0DA07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86A66-3100-4B98-B233-1D645BCFB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4EB6-13F9-4EAE-A74C-42EE8314AA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19993-2D23-4C02-878B-E9A07260C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41984-6357-4D95-AB5C-34A7D783AA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F7407-D037-426E-8E91-074DB9CC97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7AF21-B549-4B6A-B5A5-B7566F018E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D854-9FAF-4971-BDAA-83440B2AAE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0288" y="179388"/>
            <a:ext cx="2338387" cy="6840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179388"/>
            <a:ext cx="6867525" cy="6840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69E47-3F0C-4008-ACC9-E7A14E5C7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81095-8AA2-4292-B166-4BD8D1FC32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99650" y="7380288"/>
            <a:ext cx="12700" cy="17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64750" y="7380288"/>
            <a:ext cx="14288" cy="17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95E0-33C4-4302-8DF5-64AE6CB1AC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B3ED1-1BC5-481C-8851-0DA3B813B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140C-2ACA-4888-8979-3E69DD5362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1CF2F-7513-40BE-8023-A486FF4A6F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9176B-AD8B-4961-9C18-B5D3200B81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3D95-1ACF-4116-B2B8-F026E7179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99650" y="7380288"/>
            <a:ext cx="179388" cy="179387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請按鼠標，編輯大綱文字格式。</a:t>
            </a:r>
          </a:p>
          <a:p>
            <a:pPr lvl="1"/>
            <a:r>
              <a:rPr lang="en-GB" smtClean="0"/>
              <a:t>第二個大綱級</a:t>
            </a:r>
          </a:p>
          <a:p>
            <a:pPr lvl="2"/>
            <a:r>
              <a:rPr lang="en-GB" smtClean="0"/>
              <a:t>第三個大綱級</a:t>
            </a:r>
          </a:p>
          <a:p>
            <a:pPr lvl="3"/>
            <a:r>
              <a:rPr lang="en-GB" smtClean="0"/>
              <a:t>第四個大綱級</a:t>
            </a:r>
          </a:p>
          <a:p>
            <a:pPr lvl="4"/>
            <a:r>
              <a:rPr lang="en-GB" smtClean="0"/>
              <a:t>第五個大綱級</a:t>
            </a:r>
          </a:p>
          <a:p>
            <a:pPr lvl="4"/>
            <a:r>
              <a:rPr lang="en-GB" smtClean="0"/>
              <a:t>第六個大綱級</a:t>
            </a:r>
          </a:p>
          <a:p>
            <a:pPr lvl="4"/>
            <a:r>
              <a:rPr lang="en-GB" smtClean="0"/>
              <a:t>第七個大綱級</a:t>
            </a:r>
          </a:p>
          <a:p>
            <a:pPr lvl="4"/>
            <a:r>
              <a:rPr lang="en-GB" smtClean="0"/>
              <a:t>第八個大綱級</a:t>
            </a:r>
          </a:p>
          <a:p>
            <a:pPr lvl="4"/>
            <a:r>
              <a:rPr lang="en-GB" smtClean="0"/>
              <a:t>第九個大綱級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2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2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AF633F-9545-4DC9-AA01-318DB0D73D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439863" y="3060700"/>
            <a:ext cx="7200900" cy="4140200"/>
          </a:xfrm>
          <a:prstGeom prst="roundRect">
            <a:avLst>
              <a:gd name="adj" fmla="val 8704"/>
            </a:avLst>
          </a:prstGeom>
          <a:solidFill>
            <a:srgbClr val="E6E6FF"/>
          </a:solidFill>
          <a:ln w="360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9588" y="4500563"/>
            <a:ext cx="3959225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19250" y="3240088"/>
            <a:ext cx="3421063" cy="81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b="1" dirty="0" err="1">
                <a:solidFill>
                  <a:srgbClr val="0066CC"/>
                </a:solidFill>
              </a:rPr>
              <a:t>Bc</a:t>
            </a:r>
            <a:r>
              <a:rPr lang="en-US" b="1" dirty="0">
                <a:solidFill>
                  <a:srgbClr val="0066CC"/>
                </a:solidFill>
              </a:rPr>
              <a:t>. </a:t>
            </a:r>
            <a:r>
              <a:rPr lang="sk-SK" b="1" dirty="0">
                <a:solidFill>
                  <a:srgbClr val="0066CC"/>
                </a:solidFill>
              </a:rPr>
              <a:t>Martin </a:t>
            </a:r>
            <a:r>
              <a:rPr lang="sk-SK" b="1" dirty="0" err="1">
                <a:solidFill>
                  <a:srgbClr val="0066CC"/>
                </a:solidFill>
              </a:rPr>
              <a:t>Valdner</a:t>
            </a:r>
            <a:endParaRPr lang="en-GB" sz="1600" dirty="0">
              <a:solidFill>
                <a:srgbClr val="333366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00563" y="6259513"/>
            <a:ext cx="3779837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endParaRPr lang="sk-SK" sz="1600" dirty="0">
              <a:solidFill>
                <a:srgbClr val="333366"/>
              </a:solidFill>
            </a:endParaRPr>
          </a:p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lang="en-GB" sz="1600" dirty="0">
                <a:solidFill>
                  <a:srgbClr val="333366"/>
                </a:solidFill>
              </a:rPr>
              <a:t>2</a:t>
            </a:r>
            <a:r>
              <a:rPr lang="sk-SK" sz="1600" dirty="0">
                <a:solidFill>
                  <a:srgbClr val="333366"/>
                </a:solidFill>
              </a:rPr>
              <a:t>2</a:t>
            </a:r>
            <a:r>
              <a:rPr lang="en-GB" sz="1600" dirty="0">
                <a:solidFill>
                  <a:srgbClr val="333366"/>
                </a:solidFill>
              </a:rPr>
              <a:t>.</a:t>
            </a:r>
            <a:r>
              <a:rPr lang="sk-SK" sz="1600" dirty="0">
                <a:solidFill>
                  <a:srgbClr val="333366"/>
                </a:solidFill>
              </a:rPr>
              <a:t>5</a:t>
            </a:r>
            <a:r>
              <a:rPr lang="en-GB" sz="1600" dirty="0">
                <a:solidFill>
                  <a:srgbClr val="333366"/>
                </a:solidFill>
              </a:rPr>
              <a:t>.200</a:t>
            </a:r>
            <a:r>
              <a:rPr lang="sk-SK" sz="1600" dirty="0">
                <a:solidFill>
                  <a:srgbClr val="333366"/>
                </a:solidFill>
              </a:rPr>
              <a:t>9</a:t>
            </a:r>
            <a:endParaRPr lang="en-GB" sz="1600" dirty="0">
              <a:solidFill>
                <a:srgbClr val="33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2pPr>
      <a:lvl3pPr algn="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3pPr>
      <a:lvl4pPr algn="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4pPr>
      <a:lvl5pPr algn="r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5pPr>
      <a:lvl6pPr marL="1536700" indent="-215900" algn="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6pPr>
      <a:lvl7pPr marL="1993900" indent="-215900" algn="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7pPr>
      <a:lvl8pPr marL="2451100" indent="-215900" algn="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8pPr>
      <a:lvl9pPr marL="2908300" indent="-215900" algn="r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600" b="1">
          <a:solidFill>
            <a:srgbClr val="333366"/>
          </a:solidFill>
          <a:latin typeface="Arial" charset="0"/>
        </a:defRPr>
      </a:lvl9pPr>
    </p:titleStyle>
    <p:bodyStyle>
      <a:lvl1pPr marL="431800" indent="-323850" algn="l" defTabSz="449263" rtl="0" eaLnBrk="0" fontAlgn="base" hangingPunct="0">
        <a:lnSpc>
          <a:spcPct val="104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104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itchFamily="18" charset="2"/>
        <a:buChar char=""/>
        <a:defRPr sz="3200">
          <a:solidFill>
            <a:srgbClr val="000000"/>
          </a:solidFill>
          <a:latin typeface="+mn-lt"/>
        </a:defRPr>
      </a:lvl2pPr>
      <a:lvl3pPr marL="12954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</a:defRPr>
      </a:lvl3pPr>
      <a:lvl4pPr marL="17272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3200">
          <a:solidFill>
            <a:srgbClr val="000000"/>
          </a:solidFill>
          <a:latin typeface="+mn-lt"/>
        </a:defRPr>
      </a:lvl4pPr>
      <a:lvl5pPr marL="21590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</a:defRPr>
      </a:lvl5pPr>
      <a:lvl6pPr marL="26162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</a:defRPr>
      </a:lvl6pPr>
      <a:lvl7pPr marL="30734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</a:defRPr>
      </a:lvl7pPr>
      <a:lvl8pPr marL="35306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</a:defRPr>
      </a:lvl8pPr>
      <a:lvl9pPr marL="39878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3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79388" y="360363"/>
            <a:ext cx="9720262" cy="6840537"/>
          </a:xfrm>
          <a:prstGeom prst="roundRect">
            <a:avLst>
              <a:gd name="adj" fmla="val 5269"/>
            </a:avLst>
          </a:prstGeom>
          <a:solidFill>
            <a:srgbClr val="FFFFFF">
              <a:alpha val="89999"/>
            </a:srgbClr>
          </a:solidFill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166688"/>
            <a:ext cx="9180513" cy="900112"/>
          </a:xfrm>
          <a:prstGeom prst="roundRect">
            <a:avLst>
              <a:gd name="adj" fmla="val 40102"/>
            </a:avLst>
          </a:prstGeom>
          <a:solidFill>
            <a:srgbClr val="996633">
              <a:alpha val="75000"/>
            </a:srgbClr>
          </a:solidFill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808080">
                <a:alpha val="75014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179388"/>
            <a:ext cx="8458200" cy="898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260475"/>
            <a:ext cx="9358312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111</a:t>
            </a:r>
          </a:p>
          <a:p>
            <a:pPr lvl="1"/>
            <a:r>
              <a:rPr lang="en-GB" smtClean="0"/>
              <a:t>222</a:t>
            </a:r>
          </a:p>
          <a:p>
            <a:pPr lvl="2"/>
            <a:r>
              <a:rPr lang="en-GB" smtClean="0"/>
              <a:t>333</a:t>
            </a:r>
          </a:p>
          <a:p>
            <a:pPr lvl="3"/>
            <a:r>
              <a:rPr lang="en-GB" smtClean="0"/>
              <a:t>444</a:t>
            </a:r>
          </a:p>
          <a:p>
            <a:pPr lvl="4"/>
            <a:r>
              <a:rPr lang="en-GB" smtClean="0"/>
              <a:t>555</a:t>
            </a:r>
          </a:p>
          <a:p>
            <a:pPr lvl="4"/>
            <a:r>
              <a:rPr lang="en-GB" smtClean="0"/>
              <a:t>555</a:t>
            </a:r>
          </a:p>
          <a:p>
            <a:pPr lvl="4"/>
            <a:r>
              <a:rPr lang="en-GB" smtClean="0"/>
              <a:t>555</a:t>
            </a:r>
          </a:p>
          <a:p>
            <a:pPr lvl="4"/>
            <a:r>
              <a:rPr lang="en-GB" smtClean="0"/>
              <a:t>555</a:t>
            </a:r>
          </a:p>
          <a:p>
            <a:pPr lvl="4"/>
            <a:r>
              <a:rPr lang="en-GB" smtClean="0"/>
              <a:t>555</a:t>
            </a: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9180513" y="6480175"/>
            <a:ext cx="900112" cy="900113"/>
          </a:xfrm>
          <a:prstGeom prst="ellipse">
            <a:avLst/>
          </a:prstGeom>
          <a:solidFill>
            <a:srgbClr val="808019">
              <a:alpha val="64999"/>
            </a:srgbClr>
          </a:solidFill>
          <a:ln w="36000">
            <a:solidFill>
              <a:srgbClr val="000000"/>
            </a:solidFill>
            <a:round/>
            <a:headEnd/>
            <a:tailEnd/>
          </a:ln>
          <a:effectLst>
            <a:outerShdw dist="152735" dir="13500000" algn="ctr" rotWithShape="0">
              <a:srgbClr val="808080">
                <a:alpha val="6501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9324975" y="6840538"/>
            <a:ext cx="5746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E6E6FF"/>
                </a:solidFill>
                <a:cs typeface="Arial" charset="0"/>
              </a:defRPr>
            </a:lvl1pPr>
          </a:lstStyle>
          <a:p>
            <a:pPr>
              <a:defRPr/>
            </a:pPr>
            <a:fld id="{E6AD67FD-8B67-4BBA-87F5-98283454F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2pPr>
      <a:lvl3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3pPr>
      <a:lvl4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4pPr>
      <a:lvl5pPr algn="l" defTabSz="449263" rtl="0" eaLnBrk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5pPr>
      <a:lvl6pPr marL="1536700" indent="-215900" algn="l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6pPr>
      <a:lvl7pPr marL="1993900" indent="-215900" algn="l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7pPr>
      <a:lvl8pPr marL="2451100" indent="-215900" algn="l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8pPr>
      <a:lvl9pPr marL="2908300" indent="-215900" algn="l" defTabSz="449263" rtl="0" fontAlgn="base" hangingPunct="0">
        <a:lnSpc>
          <a:spcPct val="104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 b="1">
          <a:solidFill>
            <a:srgbClr val="FFFFFF"/>
          </a:solidFill>
          <a:latin typeface="Arial" charset="0"/>
        </a:defRPr>
      </a:lvl9pPr>
    </p:titleStyle>
    <p:bodyStyle>
      <a:lvl1pPr marL="431800" indent="-32385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2000"/>
        <a:buFont typeface="StarSymbol" charset="0"/>
        <a:buBlip>
          <a:blip r:embed="rId14"/>
        </a:buBlip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8000"/>
        <a:buFont typeface="StarSymbol" charset="0"/>
        <a:buBlip>
          <a:blip r:embed="rId15"/>
        </a:buBlip>
        <a:defRPr sz="2400">
          <a:solidFill>
            <a:srgbClr val="000000"/>
          </a:solidFill>
          <a:latin typeface="+mn-lt"/>
        </a:defRPr>
      </a:lvl2pPr>
      <a:lvl3pPr marL="12954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8000"/>
        <a:buFont typeface="StarSymbol" charset="0"/>
        <a:buBlip>
          <a:blip r:embed="rId16"/>
        </a:buBlip>
        <a:defRPr sz="2200">
          <a:solidFill>
            <a:srgbClr val="000000"/>
          </a:solidFill>
          <a:latin typeface="+mn-lt"/>
        </a:defRPr>
      </a:lvl3pPr>
      <a:lvl4pPr marL="17272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575"/>
        </a:spcAft>
        <a:buClr>
          <a:srgbClr val="000000"/>
        </a:buClr>
        <a:buSzPct val="78000"/>
        <a:buFont typeface="StarSymbol" charset="0"/>
        <a:buBlip>
          <a:blip r:embed="rId17"/>
        </a:buBlip>
        <a:defRPr sz="2000">
          <a:solidFill>
            <a:srgbClr val="000000"/>
          </a:solidFill>
          <a:latin typeface="+mn-lt"/>
        </a:defRPr>
      </a:lvl4pPr>
      <a:lvl5pPr marL="2159000" indent="-215900" algn="l" defTabSz="449263" rtl="0" eaLnBrk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78000"/>
        <a:buFont typeface="StarSymbol" charset="0"/>
        <a:buBlip>
          <a:blip r:embed="rId18"/>
        </a:buBlip>
        <a:defRPr sz="2000">
          <a:solidFill>
            <a:srgbClr val="000000"/>
          </a:solidFill>
          <a:latin typeface="+mn-lt"/>
        </a:defRPr>
      </a:lvl5pPr>
      <a:lvl6pPr marL="26162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78000"/>
        <a:buFont typeface="StarSymbol" charset="0"/>
        <a:buBlip>
          <a:blip r:embed="rId18"/>
        </a:buBlip>
        <a:defRPr sz="2000">
          <a:solidFill>
            <a:srgbClr val="000000"/>
          </a:solidFill>
          <a:latin typeface="+mn-lt"/>
        </a:defRPr>
      </a:lvl6pPr>
      <a:lvl7pPr marL="30734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78000"/>
        <a:buFont typeface="StarSymbol" charset="0"/>
        <a:buBlip>
          <a:blip r:embed="rId18"/>
        </a:buBlip>
        <a:defRPr sz="2000">
          <a:solidFill>
            <a:srgbClr val="000000"/>
          </a:solidFill>
          <a:latin typeface="+mn-lt"/>
        </a:defRPr>
      </a:lvl7pPr>
      <a:lvl8pPr marL="35306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78000"/>
        <a:buFont typeface="StarSymbol" charset="0"/>
        <a:buBlip>
          <a:blip r:embed="rId18"/>
        </a:buBlip>
        <a:defRPr sz="2000">
          <a:solidFill>
            <a:srgbClr val="000000"/>
          </a:solidFill>
          <a:latin typeface="+mn-lt"/>
        </a:defRPr>
      </a:lvl8pPr>
      <a:lvl9pPr marL="3987800" indent="-215900" algn="l" defTabSz="449263" rtl="0" fontAlgn="base" hangingPunct="0">
        <a:lnSpc>
          <a:spcPct val="104000"/>
        </a:lnSpc>
        <a:spcBef>
          <a:spcPct val="0"/>
        </a:spcBef>
        <a:spcAft>
          <a:spcPts val="288"/>
        </a:spcAft>
        <a:buClr>
          <a:srgbClr val="000000"/>
        </a:buClr>
        <a:buSzPct val="78000"/>
        <a:buFont typeface="StarSymbol" charset="0"/>
        <a:buBlip>
          <a:blip r:embed="rId18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>
            <p:ph type="title"/>
          </p:nvPr>
        </p:nvSpPr>
        <p:spPr>
          <a:xfrm>
            <a:off x="2160588" y="4500563"/>
            <a:ext cx="6119812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k-SK" sz="3200" dirty="0" smtClean="0">
                <a:solidFill>
                  <a:srgbClr val="804C19"/>
                </a:solidFill>
              </a:rPr>
              <a:t>Možnosti platby za tovar a služby v prostredí internetu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>
            <p:ph type="title"/>
          </p:nvPr>
        </p:nvSpPr>
        <p:spPr>
          <a:xfrm>
            <a:off x="2160588" y="4500563"/>
            <a:ext cx="6119812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sk-SK" sz="3200" smtClean="0">
                <a:solidFill>
                  <a:srgbClr val="804C19"/>
                </a:solidFill>
              </a:rPr>
              <a:t>Ďakujem za pozornosť!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455183-893E-4F26-8FF6-11ACCE825A26}" type="slidenum">
              <a:rPr lang="en-GB" smtClean="0"/>
              <a:pPr/>
              <a:t>11</a:t>
            </a:fld>
            <a:endParaRPr lang="en-GB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Otázky recenzenta diplomovej práce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8991600" cy="5754687"/>
          </a:xfrm>
        </p:spPr>
        <p:txBody>
          <a:bodyPr/>
          <a:lstStyle/>
          <a:p>
            <a:pPr eaLnBrk="1">
              <a:lnSpc>
                <a:spcPct val="84000"/>
              </a:lnSpc>
            </a:pPr>
            <a:endParaRPr lang="sk-SK" sz="10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Skúste charakterizovať možné riziká zneužitia platieb prostredníctvom platobných kariet v prostredí siete internet.</a:t>
            </a:r>
          </a:p>
          <a:p>
            <a:pPr lvl="1" eaLnBrk="1">
              <a:lnSpc>
                <a:spcPct val="84000"/>
              </a:lnSpc>
            </a:pPr>
            <a:r>
              <a:rPr lang="sk-SK" smtClean="0"/>
              <a:t>Riziká pre obchodníka:</a:t>
            </a:r>
          </a:p>
          <a:p>
            <a:pPr lvl="2" eaLnBrk="1">
              <a:lnSpc>
                <a:spcPct val="84000"/>
              </a:lnSpc>
            </a:pPr>
            <a:r>
              <a:rPr lang="sk-SK" smtClean="0"/>
              <a:t>platba ukradnutou kartou, neoprávnená reklamácia</a:t>
            </a:r>
          </a:p>
          <a:p>
            <a:pPr lvl="1" eaLnBrk="1">
              <a:lnSpc>
                <a:spcPct val="84000"/>
              </a:lnSpc>
            </a:pPr>
            <a:r>
              <a:rPr lang="sk-SK" smtClean="0"/>
              <a:t>Riziká pre banku</a:t>
            </a:r>
          </a:p>
          <a:p>
            <a:pPr lvl="2" eaLnBrk="1">
              <a:lnSpc>
                <a:spcPct val="84000"/>
              </a:lnSpc>
            </a:pPr>
            <a:r>
              <a:rPr lang="sk-SK" smtClean="0"/>
              <a:t>preberá zodpovednosť za platbu</a:t>
            </a:r>
          </a:p>
          <a:p>
            <a:pPr lvl="1" eaLnBrk="1">
              <a:lnSpc>
                <a:spcPct val="84000"/>
              </a:lnSpc>
            </a:pPr>
            <a:r>
              <a:rPr lang="sk-SK" smtClean="0"/>
              <a:t>Riziká pre zákazníka</a:t>
            </a:r>
          </a:p>
          <a:p>
            <a:pPr lvl="2" eaLnBrk="1">
              <a:lnSpc>
                <a:spcPct val="84000"/>
              </a:lnSpc>
            </a:pPr>
            <a:r>
              <a:rPr lang="sk-SK" smtClean="0"/>
              <a:t>ukradnutie údajov o karte</a:t>
            </a:r>
          </a:p>
          <a:p>
            <a:pPr eaLnBrk="1">
              <a:lnSpc>
                <a:spcPct val="84000"/>
              </a:lnSpc>
            </a:pPr>
            <a:r>
              <a:rPr lang="sk-SK" sz="2800" smtClean="0"/>
              <a:t>Aký je rozdiel medzi phishing a pharming-om? Skúste uviesť nejaké zaujímavé útoky a ako sa banky voči nim bránia.</a:t>
            </a:r>
          </a:p>
          <a:p>
            <a:pPr lvl="1" eaLnBrk="1">
              <a:lnSpc>
                <a:spcPct val="84000"/>
              </a:lnSpc>
            </a:pPr>
            <a:r>
              <a:rPr lang="sk-SK" smtClean="0"/>
              <a:t>Phishing – využíva sociálne inžinierstvo</a:t>
            </a:r>
          </a:p>
          <a:p>
            <a:pPr lvl="1" eaLnBrk="1">
              <a:lnSpc>
                <a:spcPct val="84000"/>
              </a:lnSpc>
            </a:pPr>
            <a:r>
              <a:rPr lang="sk-SK" smtClean="0"/>
              <a:t>Pharming – využíva technické prostriedky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EC837BB-F056-4602-86C5-2EEBBC80FC87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Voľba témy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9097962" cy="5754687"/>
          </a:xfrm>
        </p:spPr>
        <p:txBody>
          <a:bodyPr/>
          <a:lstStyle/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Rast penetrácie internetu na Slovensku</a:t>
            </a:r>
          </a:p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Rast elektronického obchodu</a:t>
            </a:r>
          </a:p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Zmeny v nákupnom správaní zákazníkov</a:t>
            </a:r>
          </a:p>
          <a:p>
            <a:pPr lvl="1" eaLnBrk="1">
              <a:lnSpc>
                <a:spcPct val="94000"/>
              </a:lnSpc>
            </a:pPr>
            <a:endParaRPr lang="sk-SK" sz="2800" smtClean="0"/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Až 15% zákazníkov platí za zakúpený tovar vopred</a:t>
            </a:r>
          </a:p>
          <a:p>
            <a:pPr lvl="1" eaLnBrk="1">
              <a:lnSpc>
                <a:spcPct val="94000"/>
              </a:lnSpc>
            </a:pPr>
            <a:endParaRPr lang="sk-SK" sz="2600" smtClean="0"/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Až 5% zákazníkov využíva pri platbe na internete platobnú kartu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4C92AB-6226-4236-BD40-81E1D9D8B50B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Cieľ práce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9097962" cy="5754687"/>
          </a:xfrm>
        </p:spPr>
        <p:txBody>
          <a:bodyPr/>
          <a:lstStyle/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Analýza možností prijímania online platieb poskytovaných slovenskými bankami</a:t>
            </a:r>
          </a:p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Analýza možností prijímania platieb prostredníctvom platobných kariet v prostredí internetu</a:t>
            </a:r>
          </a:p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Odporúčania pre výber a implementáciu konkrétnych platobných systémov poskytovaných slovenskými bankami a systémov pre prijímanie platobných kariet do elektronických obchodov</a:t>
            </a:r>
          </a:p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endParaRPr lang="sk-SK" sz="2800" smtClean="0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AB8E43-6215-4C09-89BD-3643C480CB8F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1. Obchodovanie, e-commerce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9097962" cy="5754687"/>
          </a:xfrm>
        </p:spPr>
        <p:txBody>
          <a:bodyPr/>
          <a:lstStyle/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Vývoj obchodu, obchodné vzťahy</a:t>
            </a:r>
          </a:p>
          <a:p>
            <a:pPr lvl="1" eaLnBrk="1">
              <a:lnSpc>
                <a:spcPct val="94000"/>
              </a:lnSpc>
            </a:pPr>
            <a:endParaRPr lang="sk-SK" sz="2800" smtClean="0"/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B2B, B2C, B2E, B2G, C2B, C2C</a:t>
            </a:r>
            <a:r>
              <a:rPr lang="sk-SK" sz="2800" smtClean="0"/>
              <a:t> </a:t>
            </a:r>
          </a:p>
          <a:p>
            <a:pPr eaLnBrk="1">
              <a:lnSpc>
                <a:spcPct val="94000"/>
              </a:lnSpc>
            </a:pPr>
            <a:endParaRPr lang="sk-SK" sz="2800" smtClean="0"/>
          </a:p>
          <a:p>
            <a:pPr eaLnBrk="1">
              <a:lnSpc>
                <a:spcPct val="94000"/>
              </a:lnSpc>
            </a:pPr>
            <a:r>
              <a:rPr lang="sk-SK" sz="2800" smtClean="0"/>
              <a:t>Elektronické obchodovanie</a:t>
            </a:r>
          </a:p>
          <a:p>
            <a:pPr lvl="1" eaLnBrk="1">
              <a:lnSpc>
                <a:spcPct val="94000"/>
              </a:lnSpc>
            </a:pPr>
            <a:endParaRPr lang="sk-SK" sz="2800" smtClean="0"/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e-shop, e-mall, e-auction</a:t>
            </a:r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výhody a nevýhody pre zákazníkov, obchodníkov</a:t>
            </a:r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výber spôsobu doručenia tovaru</a:t>
            </a:r>
          </a:p>
          <a:p>
            <a:pPr lvl="1" eaLnBrk="1">
              <a:lnSpc>
                <a:spcPct val="94000"/>
              </a:lnSpc>
            </a:pPr>
            <a:r>
              <a:rPr lang="sk-SK" sz="2600" smtClean="0"/>
              <a:t>výber spôsobu platby za tovar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F7CBEB-F03A-477B-9712-FB41BAF7B585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2. Online platobné brány slovenských bánk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9097962" cy="5754687"/>
          </a:xfrm>
        </p:spPr>
        <p:txBody>
          <a:bodyPr/>
          <a:lstStyle/>
          <a:p>
            <a:pPr eaLnBrk="1">
              <a:lnSpc>
                <a:spcPct val="84000"/>
              </a:lnSpc>
            </a:pPr>
            <a:endParaRPr lang="sk-SK" sz="2400" smtClean="0"/>
          </a:p>
          <a:p>
            <a:pPr eaLnBrk="1">
              <a:lnSpc>
                <a:spcPct val="84000"/>
              </a:lnSpc>
            </a:pPr>
            <a:r>
              <a:rPr lang="sk-SK" sz="2400" smtClean="0"/>
              <a:t>BRE Bank SA (mBank) – mTransfer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Československá obchodná banka – ČSOB Platobné tlačidlo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Dexia banka Slovensko – DexiaPay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OTP Banka Slovensko - OTPpay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Poštová banka – Platba ONLINE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Slovenská sporiteľňa - SporoPay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Tatra banka - TatraPay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UniCredit Bank Slovakia - UniPlatba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VOLKSBANK Slovensko - VeBpay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Všeobecná úverová banka – ePlatby VÚB</a:t>
            </a:r>
          </a:p>
          <a:p>
            <a:pPr eaLnBrk="1">
              <a:lnSpc>
                <a:spcPct val="84000"/>
              </a:lnSpc>
            </a:pPr>
            <a:endParaRPr lang="sk-SK" sz="2400" smtClean="0"/>
          </a:p>
          <a:p>
            <a:pPr eaLnBrk="1">
              <a:lnSpc>
                <a:spcPct val="84000"/>
              </a:lnSpc>
            </a:pPr>
            <a:r>
              <a:rPr lang="sk-SK" sz="2400" smtClean="0"/>
              <a:t>ISTROBANKA</a:t>
            </a:r>
          </a:p>
          <a:p>
            <a:pPr eaLnBrk="1">
              <a:lnSpc>
                <a:spcPct val="84000"/>
              </a:lnSpc>
            </a:pPr>
            <a:r>
              <a:rPr lang="sk-SK" sz="2400" smtClean="0"/>
              <a:t>Komerční banka Bratislava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9A7004-E9B5-44CE-9A13-C00FD66BA937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Kritériá analýzy platobných systémov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8382000" cy="5754687"/>
          </a:xfrm>
        </p:spPr>
        <p:txBody>
          <a:bodyPr/>
          <a:lstStyle/>
          <a:p>
            <a:pPr eaLnBrk="1">
              <a:lnSpc>
                <a:spcPct val="84000"/>
              </a:lnSpc>
            </a:pPr>
            <a:endParaRPr lang="sk-SK" dirty="0" smtClean="0"/>
          </a:p>
          <a:p>
            <a:pPr eaLnBrk="1">
              <a:lnSpc>
                <a:spcPct val="84000"/>
              </a:lnSpc>
            </a:pPr>
            <a:r>
              <a:rPr lang="sk-SK" sz="2800" dirty="0" smtClean="0"/>
              <a:t>Podmienky pre zriadenie a poplatky za službu</a:t>
            </a:r>
          </a:p>
          <a:p>
            <a:pPr eaLnBrk="1">
              <a:lnSpc>
                <a:spcPct val="84000"/>
              </a:lnSpc>
            </a:pPr>
            <a:endParaRPr lang="sk-SK" sz="2800" dirty="0" smtClean="0"/>
          </a:p>
          <a:p>
            <a:pPr eaLnBrk="1">
              <a:lnSpc>
                <a:spcPct val="84000"/>
              </a:lnSpc>
            </a:pPr>
            <a:r>
              <a:rPr lang="sk-SK" sz="2800" dirty="0" smtClean="0"/>
              <a:t>Zriadenie a technická realizácia</a:t>
            </a:r>
          </a:p>
          <a:p>
            <a:pPr eaLnBrk="1">
              <a:lnSpc>
                <a:spcPct val="84000"/>
              </a:lnSpc>
            </a:pPr>
            <a:endParaRPr lang="sk-SK" sz="2800" dirty="0" smtClean="0"/>
          </a:p>
          <a:p>
            <a:pPr eaLnBrk="1">
              <a:lnSpc>
                <a:spcPct val="84000"/>
              </a:lnSpc>
            </a:pPr>
            <a:r>
              <a:rPr lang="sk-SK" sz="2800" dirty="0" smtClean="0"/>
              <a:t>Implementácia služby do elektronického obchodu v praxi</a:t>
            </a:r>
          </a:p>
          <a:p>
            <a:pPr eaLnBrk="1">
              <a:lnSpc>
                <a:spcPct val="84000"/>
              </a:lnSpc>
            </a:pPr>
            <a:endParaRPr lang="sk-SK" sz="2800" dirty="0" smtClean="0"/>
          </a:p>
          <a:p>
            <a:pPr eaLnBrk="1">
              <a:lnSpc>
                <a:spcPct val="84000"/>
              </a:lnSpc>
            </a:pPr>
            <a:r>
              <a:rPr lang="sk-SK" sz="2800" dirty="0" smtClean="0"/>
              <a:t>Výhody a nevýhody riešenia</a:t>
            </a:r>
          </a:p>
          <a:p>
            <a:pPr lvl="1" eaLnBrk="1">
              <a:lnSpc>
                <a:spcPct val="84000"/>
              </a:lnSpc>
            </a:pPr>
            <a:endParaRPr lang="sk-SK" sz="2600" dirty="0" smtClean="0"/>
          </a:p>
          <a:p>
            <a:pPr lvl="1" eaLnBrk="1">
              <a:lnSpc>
                <a:spcPct val="84000"/>
              </a:lnSpc>
            </a:pPr>
            <a:r>
              <a:rPr lang="sk-SK" sz="2600" dirty="0" smtClean="0"/>
              <a:t>Čas potrebný na zriadenie, poplatky, bezpečnosť služby, poskytovaná </a:t>
            </a:r>
            <a:r>
              <a:rPr lang="sk-SK" sz="2600" dirty="0" smtClean="0"/>
              <a:t>funkcionalita</a:t>
            </a:r>
            <a:endParaRPr lang="sk-SK" sz="2600" dirty="0" smtClean="0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E49B14-A876-4C33-882F-606E9C2EB1EA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3. Prijímanie platobných kariet na internete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9097962" cy="5754687"/>
          </a:xfrm>
        </p:spPr>
        <p:txBody>
          <a:bodyPr/>
          <a:lstStyle/>
          <a:p>
            <a:pPr eaLnBrk="1">
              <a:lnSpc>
                <a:spcPct val="84000"/>
              </a:lnSpc>
            </a:pPr>
            <a:endParaRPr lang="sk-SK" sz="2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Československá obchodná banka – ČSOB e-Comm</a:t>
            </a:r>
          </a:p>
          <a:p>
            <a:pPr lvl="1" eaLnBrk="1">
              <a:lnSpc>
                <a:spcPct val="84000"/>
              </a:lnSpc>
              <a:buFont typeface="StarSymbol" charset="0"/>
              <a:buNone/>
            </a:pPr>
            <a:r>
              <a:rPr lang="sk-SK" smtClean="0"/>
              <a:t>	(služba PayMUZO)</a:t>
            </a:r>
          </a:p>
          <a:p>
            <a:pPr eaLnBrk="1">
              <a:lnSpc>
                <a:spcPct val="84000"/>
              </a:lnSpc>
            </a:pPr>
            <a:endParaRPr lang="sk-SK" sz="2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Slovenská sporiteľňa – E-Commerce</a:t>
            </a:r>
          </a:p>
          <a:p>
            <a:pPr eaLnBrk="1">
              <a:lnSpc>
                <a:spcPct val="84000"/>
              </a:lnSpc>
            </a:pPr>
            <a:endParaRPr lang="sk-SK" sz="2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Tatra Banka – CardPay</a:t>
            </a:r>
          </a:p>
          <a:p>
            <a:pPr eaLnBrk="1">
              <a:lnSpc>
                <a:spcPct val="84000"/>
              </a:lnSpc>
            </a:pPr>
            <a:endParaRPr lang="sk-SK" sz="2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VOLKSBANK Slovensko – e-commerce</a:t>
            </a:r>
          </a:p>
          <a:p>
            <a:pPr lvl="1" eaLnBrk="1">
              <a:lnSpc>
                <a:spcPct val="84000"/>
              </a:lnSpc>
              <a:buFont typeface="StarSymbol" charset="0"/>
              <a:buNone/>
            </a:pPr>
            <a:r>
              <a:rPr lang="sk-SK" smtClean="0"/>
              <a:t>	(služba PayMUZO)</a:t>
            </a:r>
          </a:p>
          <a:p>
            <a:pPr eaLnBrk="1">
              <a:lnSpc>
                <a:spcPct val="84000"/>
              </a:lnSpc>
            </a:pPr>
            <a:endParaRPr lang="sk-SK" sz="2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Všeobecná úverová banka – eCard VÚB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DD1888-A3F9-4DCF-B37C-F0E95AFFFBB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Najvýznamnejšie zistenia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8915400" cy="5754687"/>
          </a:xfrm>
        </p:spPr>
        <p:txBody>
          <a:bodyPr/>
          <a:lstStyle/>
          <a:p>
            <a:pPr eaLnBrk="1">
              <a:lnSpc>
                <a:spcPct val="100000"/>
              </a:lnSpc>
            </a:pPr>
            <a:endParaRPr lang="sk-SK" sz="1000" smtClean="0"/>
          </a:p>
          <a:p>
            <a:pPr eaLnBrk="1">
              <a:lnSpc>
                <a:spcPct val="100000"/>
              </a:lnSpc>
            </a:pPr>
            <a:r>
              <a:rPr lang="sk-SK" sz="2700" smtClean="0"/>
              <a:t>Na slovensku pôsobí 28 komerčných bánk, integráciu internet bankingu s elektronickým obchodom poskytuje iba 10 z nich, systém pre prijímanie platobných kariet 5.</a:t>
            </a:r>
          </a:p>
          <a:p>
            <a:pPr eaLnBrk="1">
              <a:lnSpc>
                <a:spcPct val="100000"/>
              </a:lnSpc>
            </a:pPr>
            <a:endParaRPr lang="sk-SK" sz="1000" smtClean="0"/>
          </a:p>
          <a:p>
            <a:pPr eaLnBrk="1">
              <a:lnSpc>
                <a:spcPct val="100000"/>
              </a:lnSpc>
            </a:pPr>
            <a:r>
              <a:rPr lang="sk-SK" sz="2700" smtClean="0"/>
              <a:t>Plnohodnotné riešenie pre prijímanie platieb online vrátane podpísanej odpovede z banky poskytujú iba Slovenská sporiteľňa, Tatrabanka a VÚB.</a:t>
            </a:r>
          </a:p>
          <a:p>
            <a:pPr eaLnBrk="1">
              <a:lnSpc>
                <a:spcPct val="100000"/>
              </a:lnSpc>
            </a:pPr>
            <a:endParaRPr lang="sk-SK" sz="1000" smtClean="0"/>
          </a:p>
          <a:p>
            <a:pPr eaLnBrk="1">
              <a:lnSpc>
                <a:spcPct val="100000"/>
              </a:lnSpc>
            </a:pPr>
            <a:r>
              <a:rPr lang="sk-SK" sz="2700" smtClean="0"/>
              <a:t>Platba prostredníctvom platobných kariet je čoraz obľúbenejšia u zákazníkov, nakoľko s nimi môžu platiť v</a:t>
            </a:r>
            <a:r>
              <a:rPr lang="en-US" sz="2800" smtClean="0"/>
              <a:t> </a:t>
            </a:r>
            <a:r>
              <a:rPr lang="sk-SK" sz="2700" smtClean="0"/>
              <a:t>obchodoch (vrátane kamenných) kdekoľvek na svete, preto je vhodné do internetových obchodov implementovať aj takýto systém.</a:t>
            </a:r>
            <a:endParaRPr lang="sk-SK" sz="1000" smtClean="0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35AFF6-B9F1-47F1-A614-9C8B5514CA4F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179388"/>
            <a:ext cx="8459787" cy="900112"/>
          </a:xfrm>
        </p:spPr>
        <p:txBody>
          <a:bodyPr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k-SK" smtClean="0">
                <a:solidFill>
                  <a:srgbClr val="FFFF99"/>
                </a:solidFill>
              </a:rPr>
              <a:t>Prínosy práce</a:t>
            </a:r>
            <a:endParaRPr lang="en-GB" smtClean="0">
              <a:solidFill>
                <a:srgbClr val="FFFF99"/>
              </a:solidFill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265238"/>
            <a:ext cx="8991600" cy="5754687"/>
          </a:xfrm>
        </p:spPr>
        <p:txBody>
          <a:bodyPr/>
          <a:lstStyle/>
          <a:p>
            <a:pPr eaLnBrk="1">
              <a:lnSpc>
                <a:spcPct val="84000"/>
              </a:lnSpc>
            </a:pPr>
            <a:endParaRPr lang="sk-SK" sz="10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Zhrnutie poznatkov z oblasti obchodu so zameraním na elektronický obchod – výhody a nevýhody z pohľadu zákazníkov, obchodníkov a</a:t>
            </a:r>
            <a:r>
              <a:rPr lang="en-US" sz="2800" smtClean="0"/>
              <a:t>j</a:t>
            </a:r>
            <a:r>
              <a:rPr lang="sk-SK" sz="2800" smtClean="0"/>
              <a:t> spoločnosti.</a:t>
            </a:r>
          </a:p>
          <a:p>
            <a:pPr eaLnBrk="1">
              <a:lnSpc>
                <a:spcPct val="84000"/>
              </a:lnSpc>
            </a:pPr>
            <a:endParaRPr lang="sk-SK" sz="800" smtClean="0"/>
          </a:p>
          <a:p>
            <a:pPr eaLnBrk="1">
              <a:lnSpc>
                <a:spcPct val="84000"/>
              </a:lnSpc>
            </a:pPr>
            <a:r>
              <a:rPr lang="en-US" sz="2800" smtClean="0"/>
              <a:t>Podrobn</a:t>
            </a:r>
            <a:r>
              <a:rPr lang="sk-SK" sz="2800" smtClean="0"/>
              <a:t>á analýza možností, ktoré majú internetoví obchodníci pri prijímaní platieb za nimi poskytované služby a predávaný tovar.</a:t>
            </a:r>
          </a:p>
          <a:p>
            <a:pPr eaLnBrk="1">
              <a:lnSpc>
                <a:spcPct val="84000"/>
              </a:lnSpc>
            </a:pPr>
            <a:endParaRPr lang="sk-SK" sz="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Detailná analýza jednotlivých služieb so zameraním na časovú a finančnú náročnosť ich zriadenia a prevádzky, ich funkcionalitu ako aj bezpečnosť.</a:t>
            </a:r>
          </a:p>
          <a:p>
            <a:pPr eaLnBrk="1">
              <a:lnSpc>
                <a:spcPct val="84000"/>
              </a:lnSpc>
            </a:pPr>
            <a:endParaRPr lang="sk-SK" sz="800" smtClean="0"/>
          </a:p>
          <a:p>
            <a:pPr eaLnBrk="1">
              <a:lnSpc>
                <a:spcPct val="84000"/>
              </a:lnSpc>
            </a:pPr>
            <a:r>
              <a:rPr lang="sk-SK" sz="2800" smtClean="0"/>
              <a:t>Odporúčania pre obchodníkov pokiaľ ide o výber systémov pre prijímanie online platieb od zákazníkov slovenských bánk a prostredníctvom virtuálnych terminálov pre prijímanie platobných kariet.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0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496</Words>
  <Application>Microsoft Office PowerPoint</Application>
  <PresentationFormat>Custom</PresentationFormat>
  <Paragraphs>119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Symbol</vt:lpstr>
      <vt:lpstr>Times New Roman</vt:lpstr>
      <vt:lpstr>StarSymbol</vt:lpstr>
      <vt:lpstr>Default Design</vt:lpstr>
      <vt:lpstr>1_Default Design</vt:lpstr>
      <vt:lpstr>Možnosti platby za tovar a služby v prostredí internetu</vt:lpstr>
      <vt:lpstr>Voľba témy</vt:lpstr>
      <vt:lpstr>Cieľ práce</vt:lpstr>
      <vt:lpstr>1. Obchodovanie, e-commerce</vt:lpstr>
      <vt:lpstr>2. Online platobné brány slovenských bánk</vt:lpstr>
      <vt:lpstr>Kritériá analýzy platobných systémov</vt:lpstr>
      <vt:lpstr>3. Prijímanie platobných kariet na internete</vt:lpstr>
      <vt:lpstr>Najvýznamnejšie zistenia</vt:lpstr>
      <vt:lpstr>Prínosy práce</vt:lpstr>
      <vt:lpstr>Ďakujem za pozornosť!</vt:lpstr>
      <vt:lpstr>Otázky recenzenta diplomovej práce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email clients</dc:title>
  <dc:creator>Martin Valdner</dc:creator>
  <cp:lastModifiedBy>Martin Valdner</cp:lastModifiedBy>
  <cp:revision>28</cp:revision>
  <dcterms:modified xsi:type="dcterms:W3CDTF">2009-05-20T20:30:10Z</dcterms:modified>
</cp:coreProperties>
</file>